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5334000" cy="7562850"/>
  <p:notesSz cx="53340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98DB5-691B-40AD-B84E-6E91F7FCDDD3}" v="1" dt="2023-03-12T19:44:58.09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1"/>
  </p:normalViewPr>
  <p:slideViewPr>
    <p:cSldViewPr>
      <p:cViewPr varScale="1">
        <p:scale>
          <a:sx n="75" d="100"/>
          <a:sy n="75" d="100"/>
        </p:scale>
        <p:origin x="272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311400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021013" y="0"/>
            <a:ext cx="2311400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E810A-2D24-7A48-8382-11EEA79CE72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66888" y="946150"/>
            <a:ext cx="18002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3400" y="3640138"/>
            <a:ext cx="426720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2311400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021013" y="7183438"/>
            <a:ext cx="2311400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9CD0C-CA91-5348-9F91-57E4B3B25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1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9CD0C-CA91-5348-9F91-57E4B3B250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5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92" descr="A close-up of a flashlight&#10;&#10;Description automatically generated with medium confidence">
            <a:extLst>
              <a:ext uri="{FF2B5EF4-FFF2-40B4-BE49-F238E27FC236}">
                <a16:creationId xmlns:a16="http://schemas.microsoft.com/office/drawing/2014/main" id="{8C7752A7-997B-2018-71D7-8E75C26E40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1924">
            <a:off x="3892318" y="545551"/>
            <a:ext cx="1259647" cy="935795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8903D304-728A-AC1E-AFFE-A63B6E10F8E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0577" y="1825908"/>
            <a:ext cx="2572623" cy="2107917"/>
          </a:xfrm>
          <a:prstGeom prst="rect">
            <a:avLst/>
          </a:prstGeom>
        </p:spPr>
      </p:pic>
      <p:sp>
        <p:nvSpPr>
          <p:cNvPr id="91" name="Triangle 90">
            <a:extLst>
              <a:ext uri="{FF2B5EF4-FFF2-40B4-BE49-F238E27FC236}">
                <a16:creationId xmlns:a16="http://schemas.microsoft.com/office/drawing/2014/main" id="{28DA1F40-8C8D-ED48-B5BE-9F36B3C683FF}"/>
              </a:ext>
            </a:extLst>
          </p:cNvPr>
          <p:cNvSpPr/>
          <p:nvPr/>
        </p:nvSpPr>
        <p:spPr>
          <a:xfrm rot="2425739">
            <a:off x="675146" y="451349"/>
            <a:ext cx="3256984" cy="2755368"/>
          </a:xfrm>
          <a:prstGeom prst="triangle">
            <a:avLst>
              <a:gd name="adj" fmla="val 80171"/>
            </a:avLst>
          </a:prstGeom>
          <a:solidFill>
            <a:schemeClr val="tx1">
              <a:lumMod val="75000"/>
              <a:lumOff val="2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object 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4800" y="5838825"/>
            <a:ext cx="990599" cy="940865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11231" y="-11633"/>
            <a:ext cx="5328285" cy="697389"/>
          </a:xfrm>
          <a:custGeom>
            <a:avLst/>
            <a:gdLst/>
            <a:ahLst/>
            <a:cxnLst/>
            <a:rect l="l" t="t" r="r" b="b"/>
            <a:pathLst>
              <a:path w="5328285" h="747395">
                <a:moveTo>
                  <a:pt x="5327993" y="0"/>
                </a:moveTo>
                <a:lnTo>
                  <a:pt x="1088986" y="0"/>
                </a:lnTo>
                <a:lnTo>
                  <a:pt x="0" y="0"/>
                </a:lnTo>
                <a:lnTo>
                  <a:pt x="0" y="429450"/>
                </a:lnTo>
                <a:lnTo>
                  <a:pt x="2383790" y="429450"/>
                </a:lnTo>
                <a:lnTo>
                  <a:pt x="2567127" y="747331"/>
                </a:lnTo>
                <a:lnTo>
                  <a:pt x="2750439" y="429450"/>
                </a:lnTo>
                <a:lnTo>
                  <a:pt x="5327993" y="429450"/>
                </a:lnTo>
                <a:lnTo>
                  <a:pt x="5327993" y="400469"/>
                </a:lnTo>
                <a:lnTo>
                  <a:pt x="5327993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97AB2AA-6523-08FA-4DB2-C0C64F631D16}"/>
              </a:ext>
            </a:extLst>
          </p:cNvPr>
          <p:cNvSpPr txBox="1"/>
          <p:nvPr/>
        </p:nvSpPr>
        <p:spPr>
          <a:xfrm>
            <a:off x="11231" y="65246"/>
            <a:ext cx="3107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Concept BioTorch™ powered by CTF Technologies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4761ACF-4E0F-7C32-8A3E-6D91BFDB31C6}"/>
              </a:ext>
            </a:extLst>
          </p:cNvPr>
          <p:cNvSpPr txBox="1"/>
          <p:nvPr/>
        </p:nvSpPr>
        <p:spPr>
          <a:xfrm>
            <a:off x="3048000" y="47625"/>
            <a:ext cx="2217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Partner in Building </a:t>
            </a:r>
            <a:r>
              <a:rPr lang="en-US" sz="1000" b="1" dirty="0">
                <a:solidFill>
                  <a:srgbClr val="FF9300"/>
                </a:solidFill>
              </a:rPr>
              <a:t>Your </a:t>
            </a:r>
            <a:r>
              <a:rPr lang="en-US" sz="1000" b="1" dirty="0">
                <a:solidFill>
                  <a:schemeClr val="bg1"/>
                </a:solidFill>
              </a:rPr>
              <a:t>Brand™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BA90EF-333E-3CDD-090C-16890F7C2927}"/>
              </a:ext>
            </a:extLst>
          </p:cNvPr>
          <p:cNvSpPr txBox="1"/>
          <p:nvPr/>
        </p:nvSpPr>
        <p:spPr>
          <a:xfrm>
            <a:off x="53770" y="1069435"/>
            <a:ext cx="3832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2" charset="0"/>
              </a:rPr>
              <a:t>Inspect, Detect &amp; Correct 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2" charset="0"/>
              </a:rPr>
              <a:t>surface soil with our proprietary BioTorch™ system.</a:t>
            </a:r>
          </a:p>
          <a:p>
            <a:endParaRPr lang="en-US" sz="1300" dirty="0">
              <a:solidFill>
                <a:schemeClr val="tx1">
                  <a:lumMod val="95000"/>
                  <a:lumOff val="5000"/>
                </a:schemeClr>
              </a:solidFill>
              <a:latin typeface="Helvetic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90F87AB-6876-C7E4-2C56-E85AF755C0BA}"/>
              </a:ext>
            </a:extLst>
          </p:cNvPr>
          <p:cNvSpPr txBox="1"/>
          <p:nvPr/>
        </p:nvSpPr>
        <p:spPr>
          <a:xfrm>
            <a:off x="1349587" y="5804649"/>
            <a:ext cx="3816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 Contents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 BioTorch™ with Protective Cap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Rechargeable Batteries + Battery Charger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1X Pair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BioTorch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™ Filtered Glasses with Protective Case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Lens Cloth Cleaner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Durable Hinged Carry Case with Handle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E336DD-A750-B132-B716-B635347428A5}"/>
              </a:ext>
            </a:extLst>
          </p:cNvPr>
          <p:cNvSpPr txBox="1"/>
          <p:nvPr/>
        </p:nvSpPr>
        <p:spPr>
          <a:xfrm>
            <a:off x="879218" y="7016423"/>
            <a:ext cx="1711581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" b="1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CONCEPT MANUFACTURING</a:t>
            </a:r>
          </a:p>
          <a:p>
            <a:r>
              <a:rPr lang="en-GB" sz="66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www.conceptmanufacturing.com</a:t>
            </a:r>
          </a:p>
          <a:p>
            <a:r>
              <a:rPr lang="en-GB" sz="66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John.feeny@conceptmanufacturing.com</a:t>
            </a:r>
          </a:p>
          <a:p>
            <a:endParaRPr lang="en-US" sz="66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54F141B5-E88F-2515-6F22-8F06192DB50C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48" y="6969002"/>
            <a:ext cx="816723" cy="510452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A28B9719-4319-AD83-EE45-CA5660F7ABD7}"/>
              </a:ext>
            </a:extLst>
          </p:cNvPr>
          <p:cNvSpPr txBox="1"/>
          <p:nvPr/>
        </p:nvSpPr>
        <p:spPr>
          <a:xfrm>
            <a:off x="2675373" y="7016423"/>
            <a:ext cx="1118312" cy="498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13417 Benson Avenue</a:t>
            </a:r>
          </a:p>
          <a:p>
            <a:r>
              <a:rPr lang="en-GB" sz="66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Chino, CA 91710</a:t>
            </a:r>
          </a:p>
          <a:p>
            <a:r>
              <a:rPr lang="en-GB" sz="66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Phone: 248-421-1567</a:t>
            </a:r>
          </a:p>
          <a:p>
            <a:endParaRPr lang="en-US" sz="66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76F7920-011D-62F3-D042-B8339C4BEAD0}"/>
              </a:ext>
            </a:extLst>
          </p:cNvPr>
          <p:cNvSpPr txBox="1"/>
          <p:nvPr/>
        </p:nvSpPr>
        <p:spPr>
          <a:xfrm>
            <a:off x="4149890" y="7255881"/>
            <a:ext cx="1378773" cy="193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Revision Date: 03/09/2023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1D188CB-84F4-7B35-840A-89117E50889B}"/>
              </a:ext>
            </a:extLst>
          </p:cNvPr>
          <p:cNvCxnSpPr>
            <a:cxnSpLocks/>
          </p:cNvCxnSpPr>
          <p:nvPr/>
        </p:nvCxnSpPr>
        <p:spPr>
          <a:xfrm>
            <a:off x="145183" y="6981825"/>
            <a:ext cx="5074620" cy="0"/>
          </a:xfrm>
          <a:prstGeom prst="line">
            <a:avLst/>
          </a:prstGeom>
          <a:ln w="63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4C31ED3-3163-CC6A-10B8-91CFCCA92233}"/>
              </a:ext>
            </a:extLst>
          </p:cNvPr>
          <p:cNvCxnSpPr>
            <a:cxnSpLocks/>
          </p:cNvCxnSpPr>
          <p:nvPr/>
        </p:nvCxnSpPr>
        <p:spPr>
          <a:xfrm>
            <a:off x="146591" y="7432238"/>
            <a:ext cx="5073212" cy="17621"/>
          </a:xfrm>
          <a:prstGeom prst="line">
            <a:avLst/>
          </a:prstGeom>
          <a:ln w="63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8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E0FA43-79B7-D673-3A81-2495F3ED5B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" y="698791"/>
            <a:ext cx="1782749" cy="382018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0A0B129E-6440-CACD-EA24-398BC68242F9}"/>
              </a:ext>
            </a:extLst>
          </p:cNvPr>
          <p:cNvSpPr txBox="1"/>
          <p:nvPr/>
        </p:nvSpPr>
        <p:spPr>
          <a:xfrm>
            <a:off x="2762132" y="2148056"/>
            <a:ext cx="2658627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r>
              <a:rPr lang="en-US" sz="1200" b="1" dirty="0"/>
              <a:t>BENEFITS</a:t>
            </a:r>
          </a:p>
          <a:p>
            <a:pPr marL="236538" indent="-236538" algn="l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200" dirty="0"/>
              <a:t>Instantly see problem soil areas</a:t>
            </a:r>
          </a:p>
          <a:p>
            <a:pPr marL="236538" indent="-236538" algn="l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200" dirty="0"/>
              <a:t>Educate, train staff</a:t>
            </a:r>
          </a:p>
          <a:p>
            <a:pPr marL="236538" indent="-236538" algn="l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200" dirty="0"/>
              <a:t>Improve cleaning protocols</a:t>
            </a:r>
          </a:p>
          <a:p>
            <a:pPr marL="236538" indent="-236538" algn="l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200" dirty="0"/>
              <a:t>Prepare for audits</a:t>
            </a:r>
          </a:p>
          <a:p>
            <a:pPr marL="236538" indent="-236538" algn="l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200" dirty="0"/>
              <a:t>No markers, lab tests, waiting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5835A61-A866-D787-67F0-F58D0685289E}"/>
              </a:ext>
            </a:extLst>
          </p:cNvPr>
          <p:cNvSpPr txBox="1"/>
          <p:nvPr/>
        </p:nvSpPr>
        <p:spPr>
          <a:xfrm rot="19467711">
            <a:off x="2868708" y="1615752"/>
            <a:ext cx="1115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#seetheunseen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A2D9F01-30F5-451E-BB04-D6155D90CDF8}"/>
              </a:ext>
            </a:extLst>
          </p:cNvPr>
          <p:cNvSpPr txBox="1"/>
          <p:nvPr/>
        </p:nvSpPr>
        <p:spPr>
          <a:xfrm>
            <a:off x="130950" y="4086225"/>
            <a:ext cx="251622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System Font Regular"/>
              <a:buChar char="✓"/>
            </a:pPr>
            <a:r>
              <a:rPr lang="en-US" sz="1100" b="1" dirty="0"/>
              <a:t>INSPECT </a:t>
            </a:r>
            <a:r>
              <a:rPr lang="en-US" sz="1100" dirty="0"/>
              <a:t>– Illuminate areas using BioTorch™ + proprietary glasses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System Font Regular"/>
              <a:buChar char="✓"/>
            </a:pPr>
            <a:r>
              <a:rPr lang="en-US" sz="1100" b="1" dirty="0"/>
              <a:t>DETECT </a:t>
            </a:r>
            <a:r>
              <a:rPr lang="en-US" sz="1100" dirty="0"/>
              <a:t>– Instantly see if organic soils and pathogens are visible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System Font Regular"/>
              <a:buChar char="✓"/>
            </a:pPr>
            <a:r>
              <a:rPr lang="en-US" sz="1100" b="1" dirty="0"/>
              <a:t>CORRECT</a:t>
            </a:r>
            <a:r>
              <a:rPr lang="en-US" sz="1100" dirty="0"/>
              <a:t> – Verify clean, refine protocols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BC28A8B4-7047-0708-309E-FC8F7A9813F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70" y="535002"/>
            <a:ext cx="989526" cy="618454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B2660316-331C-6AF0-A7F2-1AC8A0D7253D}"/>
              </a:ext>
            </a:extLst>
          </p:cNvPr>
          <p:cNvSpPr/>
          <p:nvPr/>
        </p:nvSpPr>
        <p:spPr>
          <a:xfrm>
            <a:off x="145181" y="5762625"/>
            <a:ext cx="5074621" cy="1071011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C109F5A-1A03-CA80-1CC7-D12805AE92D8}"/>
              </a:ext>
            </a:extLst>
          </p:cNvPr>
          <p:cNvSpPr txBox="1"/>
          <p:nvPr/>
        </p:nvSpPr>
        <p:spPr>
          <a:xfrm>
            <a:off x="189509" y="3552825"/>
            <a:ext cx="2468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bg1"/>
                </a:solidFill>
              </a:rPr>
              <a:t>Seeing Is Believing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FA7215-FA37-1AE8-A870-9D3EA9346198}"/>
              </a:ext>
            </a:extLst>
          </p:cNvPr>
          <p:cNvSpPr txBox="1"/>
          <p:nvPr/>
        </p:nvSpPr>
        <p:spPr>
          <a:xfrm>
            <a:off x="3234529" y="3905222"/>
            <a:ext cx="154557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sz="2000" b="1" dirty="0">
                <a:solidFill>
                  <a:schemeClr val="bg1"/>
                </a:solidFill>
              </a:rPr>
              <a:t>INSERT </a:t>
            </a:r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sz="2000" b="1" dirty="0">
                <a:solidFill>
                  <a:schemeClr val="bg1"/>
                </a:solidFill>
              </a:rPr>
              <a:t>AFTER </a:t>
            </a:r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sz="2000" b="1" dirty="0">
                <a:solidFill>
                  <a:schemeClr val="bg1"/>
                </a:solidFill>
              </a:rPr>
              <a:t>CLEANING</a:t>
            </a:r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sz="2000" b="1" dirty="0">
                <a:solidFill>
                  <a:schemeClr val="bg1"/>
                </a:solidFill>
              </a:rPr>
              <a:t>IMAGE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57A486-1F8E-22EC-2B05-9F59CA110D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09710" y="3485564"/>
            <a:ext cx="2393339" cy="2195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4495</TotalTime>
  <Words>148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System Font Regular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F</dc:creator>
  <cp:lastModifiedBy>Ryan Kellogg</cp:lastModifiedBy>
  <cp:revision>9</cp:revision>
  <cp:lastPrinted>2023-03-09T19:06:35Z</cp:lastPrinted>
  <dcterms:created xsi:type="dcterms:W3CDTF">2023-03-09T15:38:18Z</dcterms:created>
  <dcterms:modified xsi:type="dcterms:W3CDTF">2023-05-04T20:47:40Z</dcterms:modified>
</cp:coreProperties>
</file>